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89" r:id="rId4"/>
    <p:sldId id="257" r:id="rId5"/>
    <p:sldId id="290" r:id="rId6"/>
    <p:sldId id="291" r:id="rId7"/>
    <p:sldId id="272" r:id="rId8"/>
    <p:sldId id="292" r:id="rId9"/>
    <p:sldId id="287" r:id="rId10"/>
    <p:sldId id="270" r:id="rId11"/>
    <p:sldId id="28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18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A6C"/>
    <a:srgbClr val="70256E"/>
    <a:srgbClr val="A84786"/>
    <a:srgbClr val="005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176" y="78"/>
      </p:cViewPr>
      <p:guideLst>
        <p:guide orient="horz" pos="2418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>
          <a:xfrm>
            <a:off x="3278414" y="5606353"/>
            <a:ext cx="5865586" cy="1251648"/>
          </a:xfrm>
        </p:spPr>
        <p:txBody>
          <a:bodyPr/>
          <a:lstStyle>
            <a:lvl1pPr marL="0" indent="0">
              <a:buClr>
                <a:schemeClr val="accent2"/>
              </a:buClr>
              <a:buFont typeface="Arial" charset="0"/>
              <a:buNone/>
              <a:defRPr>
                <a:solidFill>
                  <a:srgbClr val="70256E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BiB-Event-title-flow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" y="337669"/>
            <a:ext cx="5023333" cy="4287592"/>
          </a:xfrm>
          <a:prstGeom prst="rect">
            <a:avLst/>
          </a:prstGeom>
        </p:spPr>
      </p:pic>
      <p:pic>
        <p:nvPicPr>
          <p:cNvPr id="4" name="Picture 3" descr="BIBwithRH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" y="4013467"/>
            <a:ext cx="2346078" cy="2013953"/>
          </a:xfrm>
          <a:prstGeom prst="rect">
            <a:avLst/>
          </a:prstGeom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262773" y="675341"/>
            <a:ext cx="4000787" cy="362627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2428876"/>
            <a:ext cx="8596312" cy="3697288"/>
          </a:xfrm>
        </p:spPr>
        <p:txBody>
          <a:bodyPr/>
          <a:lstStyle>
            <a:lvl2pPr marL="627063" indent="-265113">
              <a:defRPr/>
            </a:lvl2pPr>
            <a:lvl3pPr marL="893763" indent="-266700">
              <a:defRPr/>
            </a:lvl3pPr>
            <a:lvl4pPr marL="1254125" indent="-265113">
              <a:defRPr/>
            </a:lvl4pPr>
            <a:lvl5pPr marL="1520825" indent="-266700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24620"/>
            <a:ext cx="2320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175B-1F98-4125-814A-149855F7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2468564"/>
            <a:ext cx="8596312" cy="36576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60456" y="6524620"/>
            <a:ext cx="2320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6043-9C11-41FE-A1CE-BF345AE8E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2626242"/>
            <a:ext cx="4217987" cy="34999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626242"/>
            <a:ext cx="4225925" cy="34999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199" y="6524620"/>
            <a:ext cx="2320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D6BC-3315-4D9D-A726-6D8913A7FD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2626242"/>
            <a:ext cx="4217987" cy="3499921"/>
          </a:xfrm>
        </p:spPr>
        <p:txBody>
          <a:bodyPr>
            <a:normAutofit/>
          </a:bodyPr>
          <a:lstStyle>
            <a:lvl1pPr marL="31750" indent="1588">
              <a:buNone/>
              <a:defRPr sz="2000"/>
            </a:lvl1pPr>
            <a:lvl2pPr marL="31750" indent="1588">
              <a:buNone/>
              <a:defRPr sz="2000"/>
            </a:lvl2pPr>
            <a:lvl3pPr marL="31750" indent="1588">
              <a:buNone/>
              <a:defRPr sz="2000"/>
            </a:lvl3pPr>
            <a:lvl4pPr marL="31750" indent="1588">
              <a:buNone/>
              <a:defRPr sz="2000"/>
            </a:lvl4pPr>
            <a:lvl5pPr marL="31750" indent="1588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626242"/>
            <a:ext cx="4225925" cy="349992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74971" y="6525073"/>
            <a:ext cx="23209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D226-FD09-41BE-9C98-669CD9D80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74970" y="6525074"/>
            <a:ext cx="2320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96C2-6F44-4618-ADAD-F80BDED55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7813" y="2722563"/>
            <a:ext cx="8596312" cy="2743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74971" y="6524620"/>
            <a:ext cx="2320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70BA-84C2-4D96-8936-B509881A0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40285" y="6524620"/>
            <a:ext cx="2257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8143-A66D-4BD8-BFBD-67AFAFCD3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wn-foote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790"/>
            <a:ext cx="9144000" cy="2319919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7813" y="573314"/>
            <a:ext cx="8596312" cy="168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2436808"/>
            <a:ext cx="859631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792" y="6524620"/>
            <a:ext cx="6316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0525" y="652462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 descr="BIBwithRHS-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48" y="252457"/>
            <a:ext cx="1137477" cy="976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A84786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584A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A84786"/>
        </a:buClr>
        <a:buFont typeface="Arial" charset="0"/>
        <a:buChar char="•"/>
        <a:defRPr sz="2400" kern="1200">
          <a:solidFill>
            <a:srgbClr val="70256E"/>
          </a:solidFill>
          <a:latin typeface="Arial"/>
          <a:ea typeface="Arial" charset="0"/>
          <a:cs typeface="Arial"/>
        </a:defRPr>
      </a:lvl1pPr>
      <a:lvl2pPr marL="712788" indent="-350838" algn="l" defTabSz="457200" rtl="0" eaLnBrk="0" fontAlgn="base" hangingPunct="0">
        <a:spcBef>
          <a:spcPct val="20000"/>
        </a:spcBef>
        <a:spcAft>
          <a:spcPct val="0"/>
        </a:spcAft>
        <a:buClr>
          <a:srgbClr val="A84786"/>
        </a:buClr>
        <a:buFont typeface="Arial" charset="0"/>
        <a:buChar char="–"/>
        <a:defRPr sz="2400" kern="1200">
          <a:solidFill>
            <a:srgbClr val="70256E"/>
          </a:solidFill>
          <a:latin typeface="Arial"/>
          <a:ea typeface="Arial" charset="0"/>
          <a:cs typeface="Arial"/>
        </a:defRPr>
      </a:lvl2pPr>
      <a:lvl3pPr marL="98425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84786"/>
        </a:buClr>
        <a:buFont typeface="Arial" charset="0"/>
        <a:buChar char="•"/>
        <a:defRPr sz="2400" kern="1200">
          <a:solidFill>
            <a:srgbClr val="70256E"/>
          </a:solidFill>
          <a:latin typeface="Arial"/>
          <a:ea typeface="Arial" charset="0"/>
          <a:cs typeface="Arial"/>
        </a:defRPr>
      </a:lvl3pPr>
      <a:lvl4pPr marL="13350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84786"/>
        </a:buClr>
        <a:buFont typeface="Arial" charset="0"/>
        <a:buChar char="–"/>
        <a:defRPr sz="2400" kern="1200">
          <a:solidFill>
            <a:srgbClr val="70256E"/>
          </a:solidFill>
          <a:latin typeface="Arial"/>
          <a:ea typeface="Arial" charset="0"/>
          <a:cs typeface="Arial"/>
        </a:defRPr>
      </a:lvl4pPr>
      <a:lvl5pPr marL="1611313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84786"/>
        </a:buClr>
        <a:buFont typeface="Arial" charset="0"/>
        <a:buChar char="»"/>
        <a:defRPr sz="2400" kern="1200">
          <a:solidFill>
            <a:srgbClr val="70256E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ies@rhs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South West in Bloom Spring Seminar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37731" y="301961"/>
            <a:ext cx="3625829" cy="3626278"/>
          </a:xfrm>
        </p:spPr>
        <p:txBody>
          <a:bodyPr/>
          <a:lstStyle/>
          <a:p>
            <a:r>
              <a:rPr lang="en-GB" dirty="0" smtClean="0"/>
              <a:t>2016</a:t>
            </a:r>
            <a:br>
              <a:rPr lang="en-GB" dirty="0" smtClean="0"/>
            </a:br>
            <a:r>
              <a:rPr lang="en-GB" dirty="0" smtClean="0"/>
              <a:t>Britain in Bloom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Self-Assessment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87394" y="6006069"/>
            <a:ext cx="151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09A6C"/>
                </a:solidFill>
              </a:rPr>
              <a:t>South West</a:t>
            </a:r>
            <a:endParaRPr lang="en-GB" dirty="0">
              <a:solidFill>
                <a:srgbClr val="209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321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1146304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978925"/>
            <a:ext cx="8596312" cy="4147239"/>
          </a:xfrm>
        </p:spPr>
        <p:txBody>
          <a:bodyPr/>
          <a:lstStyle/>
          <a:p>
            <a:r>
              <a:rPr lang="en-GB" sz="2000" dirty="0" smtClean="0"/>
              <a:t>Self </a:t>
            </a:r>
            <a:r>
              <a:rPr lang="en-GB" sz="2000" dirty="0"/>
              <a:t>assessment is a tool </a:t>
            </a:r>
            <a:r>
              <a:rPr lang="en-GB" sz="2000" dirty="0" smtClean="0"/>
              <a:t>to </a:t>
            </a:r>
            <a:r>
              <a:rPr lang="en-GB" sz="2000" dirty="0"/>
              <a:t>improve your </a:t>
            </a:r>
            <a:r>
              <a:rPr lang="en-GB" sz="2000" dirty="0" smtClean="0"/>
              <a:t>entry</a:t>
            </a:r>
          </a:p>
          <a:p>
            <a:r>
              <a:rPr lang="en-GB" sz="2000" dirty="0"/>
              <a:t>If you score high </a:t>
            </a:r>
            <a:r>
              <a:rPr lang="en-GB" sz="2000" dirty="0" smtClean="0"/>
              <a:t> </a:t>
            </a:r>
            <a:r>
              <a:rPr lang="en-GB" sz="2000" dirty="0"/>
              <a:t>please don’t be </a:t>
            </a:r>
            <a:r>
              <a:rPr lang="en-GB" sz="2000" dirty="0" smtClean="0"/>
              <a:t>complacent, and </a:t>
            </a:r>
            <a:r>
              <a:rPr lang="en-GB" sz="2000" dirty="0"/>
              <a:t>if you score low </a:t>
            </a:r>
            <a:r>
              <a:rPr lang="en-GB" sz="2000" u="sng" dirty="0" smtClean="0"/>
              <a:t>don’t worry</a:t>
            </a:r>
            <a:endParaRPr lang="en-GB" sz="2000" u="sng" dirty="0"/>
          </a:p>
          <a:p>
            <a:r>
              <a:rPr lang="en-GB" sz="2000" dirty="0"/>
              <a:t>Look at your scores and concentrate on your </a:t>
            </a:r>
            <a:r>
              <a:rPr lang="en-GB" sz="2000" dirty="0" smtClean="0"/>
              <a:t>lowest </a:t>
            </a:r>
            <a:r>
              <a:rPr lang="en-GB" sz="2000" dirty="0"/>
              <a:t>scoring areas </a:t>
            </a:r>
          </a:p>
          <a:p>
            <a:r>
              <a:rPr lang="en-GB" sz="2000" dirty="0"/>
              <a:t>Can you alter your route to include another element of the criteria </a:t>
            </a:r>
            <a:r>
              <a:rPr lang="en-GB" sz="2000" dirty="0" smtClean="0"/>
              <a:t>to </a:t>
            </a:r>
            <a:r>
              <a:rPr lang="en-GB" sz="2000" dirty="0"/>
              <a:t>improve your </a:t>
            </a:r>
            <a:r>
              <a:rPr lang="en-GB" sz="2000" dirty="0" smtClean="0"/>
              <a:t>score, or exclude repeated criteria?</a:t>
            </a:r>
            <a:endParaRPr lang="en-GB" sz="2000" dirty="0"/>
          </a:p>
          <a:p>
            <a:r>
              <a:rPr lang="en-GB" sz="2000" dirty="0"/>
              <a:t>Remember </a:t>
            </a:r>
            <a:r>
              <a:rPr lang="en-GB" sz="2000" dirty="0" smtClean="0"/>
              <a:t>judging </a:t>
            </a:r>
            <a:r>
              <a:rPr lang="en-GB" sz="2000" dirty="0"/>
              <a:t>is a snapshot in </a:t>
            </a:r>
            <a:r>
              <a:rPr lang="en-GB" sz="2000" dirty="0" smtClean="0"/>
              <a:t>time. To make the most of self assessment, it is advised to </a:t>
            </a:r>
            <a:r>
              <a:rPr lang="en-GB" sz="2000" dirty="0"/>
              <a:t>repeat this exercise several times before judging day. Reach a </a:t>
            </a:r>
            <a:r>
              <a:rPr lang="en-GB" sz="2000" dirty="0" smtClean="0"/>
              <a:t>score consensus </a:t>
            </a:r>
            <a:r>
              <a:rPr lang="en-GB" sz="2000" dirty="0"/>
              <a:t>within your group, remember there are always at least two </a:t>
            </a:r>
            <a:r>
              <a:rPr lang="en-GB" sz="2000" dirty="0" smtClean="0"/>
              <a:t>judges assessing your entry</a:t>
            </a:r>
            <a:endParaRPr lang="en-GB" sz="2000" dirty="0"/>
          </a:p>
          <a:p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02006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1146304"/>
          </a:xfrm>
        </p:spPr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978925"/>
            <a:ext cx="8596312" cy="4147239"/>
          </a:xfrm>
        </p:spPr>
        <p:txBody>
          <a:bodyPr/>
          <a:lstStyle/>
          <a:p>
            <a:r>
              <a:rPr lang="en-GB" sz="1800" dirty="0"/>
              <a:t>W</a:t>
            </a:r>
            <a:r>
              <a:rPr lang="en-GB" sz="1800" dirty="0" smtClean="0"/>
              <a:t>e </a:t>
            </a:r>
            <a:r>
              <a:rPr lang="en-GB" sz="1800" dirty="0"/>
              <a:t>want to see </a:t>
            </a:r>
            <a:r>
              <a:rPr lang="en-GB" sz="1800" dirty="0" smtClean="0"/>
              <a:t>all entries achieve their best results </a:t>
            </a:r>
          </a:p>
          <a:p>
            <a:r>
              <a:rPr lang="en-GB" sz="1800" dirty="0" smtClean="0"/>
              <a:t>We want you to benefit and be recognised for all of your hard work</a:t>
            </a:r>
          </a:p>
          <a:p>
            <a:r>
              <a:rPr lang="en-GB" sz="1800" dirty="0" smtClean="0"/>
              <a:t>Most </a:t>
            </a:r>
            <a:r>
              <a:rPr lang="en-GB" sz="1800" dirty="0"/>
              <a:t>of all we want you to enjoy being </a:t>
            </a:r>
            <a:r>
              <a:rPr lang="en-GB" sz="1800" dirty="0" smtClean="0"/>
              <a:t>part of the bloom family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GOOD LUCK</a:t>
            </a:r>
          </a:p>
          <a:p>
            <a:endParaRPr lang="en-GB" sz="1800" dirty="0"/>
          </a:p>
          <a:p>
            <a:r>
              <a:rPr lang="en-GB" sz="1800" dirty="0" smtClean="0"/>
              <a:t>Any queries please email </a:t>
            </a:r>
            <a:r>
              <a:rPr lang="en-GB" sz="1800" dirty="0" smtClean="0">
                <a:hlinkClick r:id="rId2"/>
              </a:rPr>
              <a:t>communities@rhs.org.uk</a:t>
            </a:r>
            <a:r>
              <a:rPr lang="en-GB" sz="1800" dirty="0" smtClean="0"/>
              <a:t> </a:t>
            </a:r>
            <a:endParaRPr lang="en-GB" sz="18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0887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882106"/>
          </a:xfrm>
        </p:spPr>
        <p:txBody>
          <a:bodyPr/>
          <a:lstStyle/>
          <a:p>
            <a:r>
              <a:rPr lang="en-GB" dirty="0"/>
              <a:t>What is Self </a:t>
            </a:r>
            <a:r>
              <a:rPr lang="en-GB" dirty="0" smtClean="0"/>
              <a:t>Assessment?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752600"/>
            <a:ext cx="8596312" cy="4297364"/>
          </a:xfrm>
        </p:spPr>
        <p:txBody>
          <a:bodyPr/>
          <a:lstStyle/>
          <a:p>
            <a:pPr marL="361950" lvl="1" indent="0">
              <a:buNone/>
            </a:pPr>
            <a:r>
              <a:rPr lang="en-GB" dirty="0" smtClean="0"/>
              <a:t>This is your chance to ‘Be a Judge for the Day’!</a:t>
            </a:r>
          </a:p>
          <a:p>
            <a:pPr marL="361950" lvl="1" indent="0">
              <a:buNone/>
            </a:pPr>
            <a:r>
              <a:rPr lang="en-GB" dirty="0" smtClean="0"/>
              <a:t>You will learn:</a:t>
            </a:r>
            <a:endParaRPr lang="en-GB" dirty="0"/>
          </a:p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to </a:t>
            </a:r>
            <a:r>
              <a:rPr lang="en-GB" dirty="0" smtClean="0"/>
              <a:t>assess </a:t>
            </a:r>
            <a:r>
              <a:rPr lang="en-GB" dirty="0"/>
              <a:t>your own </a:t>
            </a:r>
            <a:r>
              <a:rPr lang="en-GB" dirty="0" smtClean="0"/>
              <a:t>entry; and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Be able to highlight </a:t>
            </a:r>
            <a:r>
              <a:rPr lang="en-GB" dirty="0"/>
              <a:t>your strengths and weaknesses </a:t>
            </a:r>
            <a:r>
              <a:rPr lang="en-GB" dirty="0" smtClean="0"/>
              <a:t>by </a:t>
            </a:r>
            <a:r>
              <a:rPr lang="en-GB" dirty="0"/>
              <a:t>seeing your entry through </a:t>
            </a:r>
            <a:r>
              <a:rPr lang="en-GB" dirty="0" smtClean="0"/>
              <a:t>the </a:t>
            </a:r>
            <a:r>
              <a:rPr lang="en-GB" dirty="0"/>
              <a:t>judges eye</a:t>
            </a:r>
          </a:p>
        </p:txBody>
      </p:sp>
    </p:spTree>
    <p:extLst>
      <p:ext uri="{BB962C8B-B14F-4D97-AF65-F5344CB8AC3E}">
        <p14:creationId xmlns:p14="http://schemas.microsoft.com/office/powerpoint/2010/main" val="343400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882106"/>
          </a:xfrm>
        </p:spPr>
        <p:txBody>
          <a:bodyPr/>
          <a:lstStyle/>
          <a:p>
            <a:r>
              <a:rPr lang="en-GB" dirty="0"/>
              <a:t>Before we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752600"/>
            <a:ext cx="8596312" cy="4297364"/>
          </a:xfrm>
        </p:spPr>
        <p:txBody>
          <a:bodyPr/>
          <a:lstStyle/>
          <a:p>
            <a:r>
              <a:rPr lang="en-GB" dirty="0" smtClean="0"/>
              <a:t> look at your existing route and judge it against the judges   guidelines.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house rules to make this work for </a:t>
            </a:r>
            <a:r>
              <a:rPr lang="en-GB" dirty="0" smtClean="0"/>
              <a:t>you: </a:t>
            </a:r>
            <a:endParaRPr lang="en-GB" dirty="0"/>
          </a:p>
          <a:p>
            <a:r>
              <a:rPr lang="en-GB" dirty="0" smtClean="0"/>
              <a:t>You will need:</a:t>
            </a:r>
          </a:p>
          <a:p>
            <a:pPr lvl="1"/>
            <a:r>
              <a:rPr lang="en-GB" dirty="0" smtClean="0"/>
              <a:t>Your judging route</a:t>
            </a:r>
          </a:p>
          <a:p>
            <a:pPr lvl="1"/>
            <a:r>
              <a:rPr lang="en-GB" dirty="0" smtClean="0"/>
              <a:t>Judges guidelines </a:t>
            </a:r>
          </a:p>
          <a:p>
            <a:pPr lvl="1"/>
            <a:r>
              <a:rPr lang="en-GB" dirty="0" smtClean="0"/>
              <a:t>An honest and impartial view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900644"/>
          </a:xfrm>
        </p:spPr>
        <p:txBody>
          <a:bodyPr/>
          <a:lstStyle/>
          <a:p>
            <a:r>
              <a:rPr lang="en-GB" dirty="0"/>
              <a:t>(A) Horticultural Achievement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859280"/>
            <a:ext cx="8596312" cy="4266884"/>
          </a:xfrm>
        </p:spPr>
        <p:txBody>
          <a:bodyPr/>
          <a:lstStyle/>
          <a:p>
            <a:r>
              <a:rPr lang="en-GB" dirty="0"/>
              <a:t>Total mark out of 100</a:t>
            </a:r>
          </a:p>
          <a:p>
            <a:r>
              <a:rPr lang="en-GB" dirty="0"/>
              <a:t>Five </a:t>
            </a:r>
            <a:r>
              <a:rPr lang="en-GB" dirty="0" smtClean="0"/>
              <a:t>criteria - </a:t>
            </a:r>
            <a:r>
              <a:rPr lang="en-GB" dirty="0"/>
              <a:t>each </a:t>
            </a:r>
            <a:r>
              <a:rPr lang="en-GB" dirty="0" smtClean="0"/>
              <a:t>worth </a:t>
            </a:r>
            <a:r>
              <a:rPr lang="en-GB" dirty="0"/>
              <a:t>20 </a:t>
            </a:r>
            <a:r>
              <a:rPr lang="en-GB" dirty="0" smtClean="0"/>
              <a:t>marks</a:t>
            </a:r>
            <a:endParaRPr lang="en-GB" dirty="0"/>
          </a:p>
          <a:p>
            <a:pPr lvl="1"/>
            <a:r>
              <a:rPr lang="en-GB" dirty="0"/>
              <a:t>A1 Impact</a:t>
            </a:r>
          </a:p>
          <a:p>
            <a:pPr lvl="1"/>
            <a:r>
              <a:rPr lang="en-GB" dirty="0"/>
              <a:t>A2 Horticultural Practice</a:t>
            </a:r>
          </a:p>
          <a:p>
            <a:pPr lvl="1"/>
            <a:r>
              <a:rPr lang="en-GB" dirty="0"/>
              <a:t>A3 Residential and Community Gardening</a:t>
            </a:r>
          </a:p>
          <a:p>
            <a:pPr lvl="1"/>
            <a:r>
              <a:rPr lang="en-GB" dirty="0"/>
              <a:t>A4 Business Areas and Premises</a:t>
            </a:r>
          </a:p>
          <a:p>
            <a:pPr lvl="1"/>
            <a:r>
              <a:rPr lang="en-GB" dirty="0"/>
              <a:t>A5 Green Spaces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4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900644"/>
          </a:xfrm>
        </p:spPr>
        <p:txBody>
          <a:bodyPr/>
          <a:lstStyle/>
          <a:p>
            <a:r>
              <a:rPr lang="en-GB" dirty="0"/>
              <a:t>(B) Environmental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859280"/>
            <a:ext cx="8596312" cy="4266884"/>
          </a:xfrm>
        </p:spPr>
        <p:txBody>
          <a:bodyPr/>
          <a:lstStyle/>
          <a:p>
            <a:r>
              <a:rPr lang="en-GB" dirty="0"/>
              <a:t>Total mark out of 50</a:t>
            </a:r>
          </a:p>
          <a:p>
            <a:r>
              <a:rPr lang="en-GB" dirty="0"/>
              <a:t>Five criteria </a:t>
            </a:r>
            <a:r>
              <a:rPr lang="en-GB" dirty="0" smtClean="0"/>
              <a:t>- each worth </a:t>
            </a:r>
            <a:r>
              <a:rPr lang="en-GB" dirty="0"/>
              <a:t>10 </a:t>
            </a:r>
            <a:r>
              <a:rPr lang="en-GB" dirty="0" smtClean="0"/>
              <a:t>marks</a:t>
            </a:r>
            <a:endParaRPr lang="en-GB" dirty="0"/>
          </a:p>
          <a:p>
            <a:pPr lvl="1"/>
            <a:r>
              <a:rPr lang="en-GB" dirty="0"/>
              <a:t>B1 Conservation and biodiversity </a:t>
            </a:r>
          </a:p>
          <a:p>
            <a:pPr lvl="1"/>
            <a:r>
              <a:rPr lang="en-GB" dirty="0"/>
              <a:t>B2 Resource management </a:t>
            </a:r>
          </a:p>
          <a:p>
            <a:pPr lvl="1"/>
            <a:r>
              <a:rPr lang="en-GB" dirty="0"/>
              <a:t>B3 Local heritage</a:t>
            </a:r>
          </a:p>
          <a:p>
            <a:pPr lvl="1"/>
            <a:r>
              <a:rPr lang="en-GB" dirty="0"/>
              <a:t>B4 Local environmental quality</a:t>
            </a:r>
          </a:p>
          <a:p>
            <a:pPr lvl="1"/>
            <a:r>
              <a:rPr lang="en-GB" dirty="0"/>
              <a:t>B5 Pride of place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25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900644"/>
          </a:xfrm>
        </p:spPr>
        <p:txBody>
          <a:bodyPr/>
          <a:lstStyle/>
          <a:p>
            <a:r>
              <a:rPr lang="en-GB" dirty="0"/>
              <a:t>(C) Community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859280"/>
            <a:ext cx="8596312" cy="4266884"/>
          </a:xfrm>
        </p:spPr>
        <p:txBody>
          <a:bodyPr/>
          <a:lstStyle/>
          <a:p>
            <a:r>
              <a:rPr lang="en-GB" dirty="0"/>
              <a:t>Total mark out of 50</a:t>
            </a:r>
          </a:p>
          <a:p>
            <a:r>
              <a:rPr lang="en-GB" dirty="0"/>
              <a:t>Five criteria </a:t>
            </a:r>
            <a:r>
              <a:rPr lang="en-GB" dirty="0" smtClean="0"/>
              <a:t>- each worth 10 marks</a:t>
            </a:r>
            <a:endParaRPr lang="en-GB" dirty="0"/>
          </a:p>
          <a:p>
            <a:pPr lvl="1"/>
            <a:r>
              <a:rPr lang="en-GB" dirty="0"/>
              <a:t>C1 Development and Continuity </a:t>
            </a:r>
          </a:p>
          <a:p>
            <a:pPr lvl="1"/>
            <a:r>
              <a:rPr lang="en-GB" dirty="0"/>
              <a:t>C2 Communication and education</a:t>
            </a:r>
          </a:p>
          <a:p>
            <a:pPr lvl="1"/>
            <a:r>
              <a:rPr lang="en-GB" dirty="0"/>
              <a:t>C3 Community participation</a:t>
            </a:r>
          </a:p>
          <a:p>
            <a:pPr lvl="1"/>
            <a:r>
              <a:rPr lang="en-GB" dirty="0"/>
              <a:t>C4 Year round involvement </a:t>
            </a:r>
          </a:p>
          <a:p>
            <a:pPr lvl="1"/>
            <a:r>
              <a:rPr lang="en-GB" dirty="0"/>
              <a:t>C5 Funding and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2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248754"/>
            <a:ext cx="8500427" cy="2174406"/>
          </a:xfrm>
        </p:spPr>
        <p:txBody>
          <a:bodyPr/>
          <a:lstStyle/>
          <a:p>
            <a:r>
              <a:rPr lang="en-GB" sz="2400" dirty="0"/>
              <a:t>Marking </a:t>
            </a:r>
            <a:r>
              <a:rPr lang="en-GB" sz="2400" dirty="0" smtClean="0"/>
              <a:t>– Example</a:t>
            </a:r>
            <a:br>
              <a:rPr lang="en-GB" sz="2400" dirty="0" smtClean="0"/>
            </a:br>
            <a:r>
              <a:rPr lang="en-GB" sz="2000" dirty="0" smtClean="0"/>
              <a:t>Horticultural </a:t>
            </a:r>
            <a:r>
              <a:rPr lang="en-GB" sz="2000" dirty="0"/>
              <a:t>A</a:t>
            </a:r>
            <a:r>
              <a:rPr lang="en-GB" sz="2000" dirty="0" smtClean="0"/>
              <a:t>chievement A1 mark </a:t>
            </a:r>
            <a:r>
              <a:rPr lang="en-GB" sz="2000" dirty="0"/>
              <a:t>only 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A1 </a:t>
            </a:r>
            <a:r>
              <a:rPr lang="en-GB" sz="2000" dirty="0"/>
              <a:t>Impact is worth 20 marks. Please note that </a:t>
            </a:r>
            <a:r>
              <a:rPr lang="en-GB" sz="2000" dirty="0" smtClean="0"/>
              <a:t>each section is judged </a:t>
            </a:r>
            <a:r>
              <a:rPr lang="en-GB" sz="2000" dirty="0"/>
              <a:t>across the entry 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2026920"/>
            <a:ext cx="8596312" cy="4099244"/>
          </a:xfrm>
        </p:spPr>
        <p:txBody>
          <a:bodyPr/>
          <a:lstStyle/>
          <a:p>
            <a:r>
              <a:rPr lang="en-GB" sz="1400" dirty="0" smtClean="0">
                <a:solidFill>
                  <a:srgbClr val="A84786"/>
                </a:solidFill>
              </a:rPr>
              <a:t>20</a:t>
            </a:r>
            <a:r>
              <a:rPr lang="en-GB" sz="1400" dirty="0" smtClean="0"/>
              <a:t> Top </a:t>
            </a:r>
            <a:r>
              <a:rPr lang="en-GB" sz="1400" dirty="0"/>
              <a:t>of outstanding (perfect)</a:t>
            </a:r>
          </a:p>
          <a:p>
            <a:r>
              <a:rPr lang="en-GB" sz="1400" dirty="0">
                <a:solidFill>
                  <a:srgbClr val="A84786"/>
                </a:solidFill>
              </a:rPr>
              <a:t>19 </a:t>
            </a:r>
            <a:r>
              <a:rPr lang="en-GB" sz="1400" dirty="0"/>
              <a:t>Al</a:t>
            </a:r>
            <a:r>
              <a:rPr lang="en-GB" sz="1400" dirty="0" smtClean="0"/>
              <a:t>most perfect (high)</a:t>
            </a:r>
            <a:endParaRPr lang="en-GB" sz="1400" dirty="0"/>
          </a:p>
          <a:p>
            <a:r>
              <a:rPr lang="en-GB" sz="1400" dirty="0">
                <a:solidFill>
                  <a:srgbClr val="A84786"/>
                </a:solidFill>
              </a:rPr>
              <a:t>18 </a:t>
            </a:r>
            <a:r>
              <a:rPr lang="en-GB" sz="1400" dirty="0" smtClean="0"/>
              <a:t>Outstanding (mid)</a:t>
            </a:r>
            <a:endParaRPr lang="en-GB" sz="1400" dirty="0"/>
          </a:p>
          <a:p>
            <a:r>
              <a:rPr lang="en-GB" sz="1400" dirty="0">
                <a:solidFill>
                  <a:srgbClr val="A84786"/>
                </a:solidFill>
              </a:rPr>
              <a:t>17 </a:t>
            </a:r>
            <a:r>
              <a:rPr lang="en-GB" sz="1400" dirty="0"/>
              <a:t>O</a:t>
            </a:r>
            <a:r>
              <a:rPr lang="en-GB" sz="1400" dirty="0" smtClean="0"/>
              <a:t>utstanding (in </a:t>
            </a:r>
            <a:r>
              <a:rPr lang="en-GB" sz="1400" dirty="0"/>
              <a:t>most </a:t>
            </a:r>
            <a:r>
              <a:rPr lang="en-GB" sz="1400" dirty="0" smtClean="0"/>
              <a:t>aspects - low)</a:t>
            </a:r>
          </a:p>
          <a:p>
            <a:r>
              <a:rPr lang="en-GB" sz="1400" dirty="0">
                <a:solidFill>
                  <a:srgbClr val="A84786"/>
                </a:solidFill>
              </a:rPr>
              <a:t>16 </a:t>
            </a:r>
            <a:r>
              <a:rPr lang="en-GB" sz="1400" dirty="0"/>
              <a:t>V</a:t>
            </a:r>
            <a:r>
              <a:rPr lang="en-GB" sz="1400" dirty="0" smtClean="0"/>
              <a:t>ery good (top)</a:t>
            </a:r>
            <a:endParaRPr lang="en-GB" sz="1400" dirty="0"/>
          </a:p>
          <a:p>
            <a:r>
              <a:rPr lang="en-GB" sz="1400" dirty="0">
                <a:solidFill>
                  <a:srgbClr val="A84786"/>
                </a:solidFill>
              </a:rPr>
              <a:t>15</a:t>
            </a:r>
            <a:r>
              <a:rPr lang="en-GB" sz="1400" dirty="0"/>
              <a:t> </a:t>
            </a:r>
            <a:r>
              <a:rPr lang="en-GB" sz="1400" dirty="0" smtClean="0"/>
              <a:t>Very good (mid </a:t>
            </a:r>
            <a:r>
              <a:rPr lang="en-GB" sz="1400" dirty="0"/>
              <a:t>to </a:t>
            </a:r>
            <a:r>
              <a:rPr lang="en-GB" sz="1400" dirty="0" smtClean="0"/>
              <a:t>low)</a:t>
            </a:r>
          </a:p>
          <a:p>
            <a:r>
              <a:rPr lang="en-GB" sz="1400" dirty="0" smtClean="0">
                <a:solidFill>
                  <a:srgbClr val="A84786"/>
                </a:solidFill>
              </a:rPr>
              <a:t>14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/>
              <a:t>G</a:t>
            </a:r>
            <a:r>
              <a:rPr lang="en-GB" sz="1400" dirty="0" smtClean="0"/>
              <a:t>ood (high)  </a:t>
            </a:r>
            <a:endParaRPr lang="en-GB" sz="1400" dirty="0"/>
          </a:p>
          <a:p>
            <a:r>
              <a:rPr lang="en-GB" sz="1400" dirty="0">
                <a:solidFill>
                  <a:srgbClr val="A84786"/>
                </a:solidFill>
              </a:rPr>
              <a:t>13 </a:t>
            </a:r>
            <a:r>
              <a:rPr lang="en-GB" sz="1400" dirty="0"/>
              <a:t>G</a:t>
            </a:r>
            <a:r>
              <a:rPr lang="en-GB" sz="1400" dirty="0" smtClean="0"/>
              <a:t>ood (mid)</a:t>
            </a:r>
            <a:endParaRPr lang="en-GB" sz="1400" dirty="0"/>
          </a:p>
          <a:p>
            <a:r>
              <a:rPr lang="en-GB" sz="1400" dirty="0">
                <a:solidFill>
                  <a:srgbClr val="A84786"/>
                </a:solidFill>
              </a:rPr>
              <a:t>12</a:t>
            </a:r>
            <a:r>
              <a:rPr lang="en-GB" sz="1400" dirty="0"/>
              <a:t> </a:t>
            </a:r>
            <a:r>
              <a:rPr lang="en-GB" sz="1400" dirty="0" smtClean="0"/>
              <a:t>Good/better </a:t>
            </a:r>
            <a:r>
              <a:rPr lang="en-GB" sz="1400" dirty="0"/>
              <a:t>than </a:t>
            </a:r>
            <a:r>
              <a:rPr lang="en-GB" sz="1400" dirty="0" smtClean="0"/>
              <a:t>average (low)</a:t>
            </a:r>
          </a:p>
          <a:p>
            <a:r>
              <a:rPr lang="en-GB" sz="1400" dirty="0">
                <a:solidFill>
                  <a:srgbClr val="A84786"/>
                </a:solidFill>
              </a:rPr>
              <a:t>11</a:t>
            </a:r>
            <a:r>
              <a:rPr lang="en-GB" sz="1400" dirty="0"/>
              <a:t> </a:t>
            </a:r>
            <a:r>
              <a:rPr lang="en-GB" sz="1400" dirty="0" smtClean="0"/>
              <a:t>Top </a:t>
            </a:r>
            <a:r>
              <a:rPr lang="en-GB" sz="1400" dirty="0"/>
              <a:t>of </a:t>
            </a:r>
            <a:r>
              <a:rPr lang="en-GB" sz="1400" dirty="0" smtClean="0"/>
              <a:t>average (very </a:t>
            </a:r>
            <a:r>
              <a:rPr lang="en-GB" sz="1400" dirty="0"/>
              <a:t>unusual in the national </a:t>
            </a:r>
            <a:r>
              <a:rPr lang="en-GB" sz="1400" dirty="0" smtClean="0"/>
              <a:t>finals)</a:t>
            </a:r>
            <a:endParaRPr lang="en-GB" sz="1400" dirty="0"/>
          </a:p>
          <a:p>
            <a:r>
              <a:rPr lang="en-GB" sz="1400" dirty="0">
                <a:solidFill>
                  <a:srgbClr val="A84786"/>
                </a:solidFill>
              </a:rPr>
              <a:t>10 </a:t>
            </a:r>
            <a:r>
              <a:rPr lang="en-GB" sz="1400" dirty="0" smtClean="0"/>
              <a:t>Mid-low average (would </a:t>
            </a:r>
            <a:r>
              <a:rPr lang="en-GB" sz="1400" dirty="0"/>
              <a:t>only be used if </a:t>
            </a:r>
            <a:r>
              <a:rPr lang="en-GB" sz="1400" dirty="0" smtClean="0"/>
              <a:t>the </a:t>
            </a:r>
            <a:r>
              <a:rPr lang="en-GB" sz="1400" dirty="0"/>
              <a:t>entry has not adequately shown the judges elements of each </a:t>
            </a:r>
            <a:r>
              <a:rPr lang="en-GB" sz="1400" dirty="0" smtClean="0"/>
              <a:t>criteria)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03420" y="2423160"/>
            <a:ext cx="390144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Points	</a:t>
            </a:r>
            <a:r>
              <a:rPr lang="en-GB" sz="1400" u="sng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Section </a:t>
            </a:r>
            <a:r>
              <a:rPr lang="en-GB" sz="1400" u="sng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result</a:t>
            </a:r>
          </a:p>
          <a:p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17-20		Gold</a:t>
            </a:r>
          </a:p>
          <a:p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15-16		Silver Gilt</a:t>
            </a:r>
          </a:p>
          <a:p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12-14		Silver</a:t>
            </a:r>
          </a:p>
          <a:p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10-11		</a:t>
            </a:r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Bronze</a:t>
            </a:r>
          </a:p>
          <a:p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1-9		No award</a:t>
            </a:r>
            <a:endParaRPr lang="en-GB" sz="1400" dirty="0">
              <a:solidFill>
                <a:srgbClr val="70256E"/>
              </a:solidFill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10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248754"/>
            <a:ext cx="8500427" cy="2174406"/>
          </a:xfrm>
        </p:spPr>
        <p:txBody>
          <a:bodyPr/>
          <a:lstStyle/>
          <a:p>
            <a:r>
              <a:rPr lang="en-GB" sz="2400" dirty="0"/>
              <a:t>Marking </a:t>
            </a:r>
            <a:r>
              <a:rPr lang="en-GB" sz="2400" dirty="0" smtClean="0"/>
              <a:t>– Example</a:t>
            </a:r>
            <a:br>
              <a:rPr lang="en-GB" sz="2400" dirty="0" smtClean="0"/>
            </a:br>
            <a:r>
              <a:rPr lang="en-GB" sz="2000" dirty="0" smtClean="0"/>
              <a:t>Environmental Responsibility B1 mark </a:t>
            </a:r>
            <a:r>
              <a:rPr lang="en-GB" sz="2000" dirty="0"/>
              <a:t>only 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B1 </a:t>
            </a:r>
            <a:r>
              <a:rPr lang="en-GB" sz="2000" dirty="0"/>
              <a:t>Conservation and biodiversity</a:t>
            </a:r>
            <a:r>
              <a:rPr lang="en-GB" sz="2000" dirty="0" smtClean="0"/>
              <a:t> </a:t>
            </a:r>
            <a:r>
              <a:rPr lang="en-GB" sz="2000" dirty="0"/>
              <a:t>is worth </a:t>
            </a:r>
            <a:r>
              <a:rPr lang="en-GB" sz="2000" dirty="0" smtClean="0"/>
              <a:t>10 </a:t>
            </a:r>
            <a:r>
              <a:rPr lang="en-GB" sz="2000" dirty="0"/>
              <a:t>marks. Please note that </a:t>
            </a:r>
            <a:r>
              <a:rPr lang="en-GB" sz="2000" dirty="0" smtClean="0"/>
              <a:t>each section is judged </a:t>
            </a:r>
            <a:r>
              <a:rPr lang="en-GB" sz="2000" dirty="0"/>
              <a:t>across the entry 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2026920"/>
            <a:ext cx="8596312" cy="4099244"/>
          </a:xfrm>
        </p:spPr>
        <p:txBody>
          <a:bodyPr/>
          <a:lstStyle/>
          <a:p>
            <a:endParaRPr lang="en-GB" sz="1400" dirty="0" smtClean="0">
              <a:solidFill>
                <a:srgbClr val="A84786"/>
              </a:solidFill>
            </a:endParaRPr>
          </a:p>
          <a:p>
            <a:endParaRPr lang="en-GB" sz="1400" dirty="0" smtClean="0">
              <a:solidFill>
                <a:srgbClr val="A84786"/>
              </a:solidFill>
            </a:endParaRPr>
          </a:p>
          <a:p>
            <a:endParaRPr lang="en-GB" sz="1400" dirty="0">
              <a:solidFill>
                <a:srgbClr val="A84786"/>
              </a:solidFill>
            </a:endParaRPr>
          </a:p>
          <a:p>
            <a:r>
              <a:rPr lang="en-GB" sz="1400" dirty="0" smtClean="0">
                <a:solidFill>
                  <a:srgbClr val="A84786"/>
                </a:solidFill>
              </a:rPr>
              <a:t>10</a:t>
            </a:r>
            <a:r>
              <a:rPr lang="en-GB" sz="1400" dirty="0" smtClean="0"/>
              <a:t> Top </a:t>
            </a:r>
            <a:r>
              <a:rPr lang="en-GB" sz="1400" dirty="0"/>
              <a:t>of outstanding (perfect)</a:t>
            </a:r>
          </a:p>
          <a:p>
            <a:r>
              <a:rPr lang="en-GB" sz="1400" dirty="0" smtClean="0">
                <a:solidFill>
                  <a:srgbClr val="A84786"/>
                </a:solidFill>
              </a:rPr>
              <a:t>9 </a:t>
            </a:r>
            <a:r>
              <a:rPr lang="en-GB" sz="1400" dirty="0"/>
              <a:t>Al</a:t>
            </a:r>
            <a:r>
              <a:rPr lang="en-GB" sz="1400" dirty="0" smtClean="0"/>
              <a:t>most perfect (high)</a:t>
            </a:r>
            <a:endParaRPr lang="en-GB" sz="1400" dirty="0"/>
          </a:p>
          <a:p>
            <a:r>
              <a:rPr lang="en-GB" sz="1400" dirty="0" smtClean="0">
                <a:solidFill>
                  <a:srgbClr val="A84786"/>
                </a:solidFill>
              </a:rPr>
              <a:t>8 </a:t>
            </a:r>
            <a:r>
              <a:rPr lang="en-GB" sz="1400" dirty="0" smtClean="0"/>
              <a:t>Very good</a:t>
            </a:r>
            <a:endParaRPr lang="en-GB" sz="1400" dirty="0"/>
          </a:p>
          <a:p>
            <a:r>
              <a:rPr lang="en-GB" sz="1400" dirty="0" smtClean="0">
                <a:solidFill>
                  <a:srgbClr val="A84786"/>
                </a:solidFill>
              </a:rPr>
              <a:t>7 </a:t>
            </a:r>
            <a:r>
              <a:rPr lang="en-GB" sz="1400" dirty="0" smtClean="0"/>
              <a:t>Good (high)</a:t>
            </a:r>
          </a:p>
          <a:p>
            <a:r>
              <a:rPr lang="en-GB" sz="1400" dirty="0" smtClean="0">
                <a:solidFill>
                  <a:srgbClr val="A84786"/>
                </a:solidFill>
              </a:rPr>
              <a:t>6 </a:t>
            </a:r>
            <a:r>
              <a:rPr lang="en-GB" sz="1400" dirty="0" smtClean="0"/>
              <a:t>Good (mid)</a:t>
            </a:r>
            <a:endParaRPr lang="en-GB" sz="1400" dirty="0"/>
          </a:p>
          <a:p>
            <a:r>
              <a:rPr lang="en-GB" sz="1400" dirty="0" smtClean="0">
                <a:solidFill>
                  <a:srgbClr val="A84786"/>
                </a:solidFill>
              </a:rPr>
              <a:t>5</a:t>
            </a:r>
            <a:r>
              <a:rPr lang="en-GB" sz="1400" dirty="0" smtClean="0"/>
              <a:t> </a:t>
            </a:r>
            <a:r>
              <a:rPr lang="en-GB" sz="1400" dirty="0"/>
              <a:t>Average (would only be used if the entry has not adequately shown the judges elements of each criteria)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03420" y="2423160"/>
            <a:ext cx="3901440" cy="1600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Points	</a:t>
            </a:r>
            <a:r>
              <a:rPr lang="en-GB" sz="1400" u="sng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Section </a:t>
            </a:r>
            <a:r>
              <a:rPr lang="en-GB" sz="1400" u="sng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result</a:t>
            </a:r>
          </a:p>
          <a:p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9</a:t>
            </a:r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-10</a:t>
            </a:r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		Gold</a:t>
            </a:r>
          </a:p>
          <a:p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8</a:t>
            </a:r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		Silver Gilt</a:t>
            </a:r>
          </a:p>
          <a:p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6-7</a:t>
            </a:r>
            <a:r>
              <a:rPr lang="en-GB" sz="1400" dirty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		</a:t>
            </a:r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Silver</a:t>
            </a:r>
          </a:p>
          <a:p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5		Bronze</a:t>
            </a:r>
          </a:p>
          <a:p>
            <a:r>
              <a:rPr lang="en-GB" sz="1400" dirty="0" smtClean="0">
                <a:solidFill>
                  <a:srgbClr val="70256E"/>
                </a:solidFill>
                <a:latin typeface="Arial"/>
                <a:ea typeface="Arial" charset="0"/>
                <a:cs typeface="Arial"/>
              </a:rPr>
              <a:t>1-4 		No Award</a:t>
            </a:r>
          </a:p>
          <a:p>
            <a:pPr marL="342900" indent="-342900">
              <a:buAutoNum type="arabicPlain" startAt="5"/>
            </a:pPr>
            <a:endParaRPr lang="en-GB" sz="1400" dirty="0">
              <a:solidFill>
                <a:srgbClr val="70256E"/>
              </a:solidFill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27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573315"/>
            <a:ext cx="8596312" cy="900644"/>
          </a:xfrm>
        </p:spPr>
        <p:txBody>
          <a:bodyPr/>
          <a:lstStyle/>
          <a:p>
            <a:r>
              <a:rPr lang="en-GB" dirty="0" smtClean="0"/>
              <a:t>Self-assessment Activity Scoring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859280"/>
            <a:ext cx="8596312" cy="4266884"/>
          </a:xfrm>
        </p:spPr>
        <p:txBody>
          <a:bodyPr/>
          <a:lstStyle/>
          <a:p>
            <a:r>
              <a:rPr lang="en-GB" sz="2000" dirty="0" smtClean="0"/>
              <a:t>Horticultural Excellent is worth </a:t>
            </a:r>
            <a:r>
              <a:rPr lang="en-GB" sz="2000" dirty="0"/>
              <a:t>100 points </a:t>
            </a:r>
            <a:r>
              <a:rPr lang="en-GB" sz="2000" dirty="0" smtClean="0"/>
              <a:t>(50% </a:t>
            </a:r>
            <a:r>
              <a:rPr lang="en-GB" sz="2000" dirty="0"/>
              <a:t>total score)</a:t>
            </a:r>
          </a:p>
          <a:p>
            <a:r>
              <a:rPr lang="en-GB" sz="2000" dirty="0" smtClean="0"/>
              <a:t>Environmental Responsibility is worth 50 points </a:t>
            </a:r>
            <a:r>
              <a:rPr lang="en-GB" sz="2000" dirty="0"/>
              <a:t>(25% total score)</a:t>
            </a:r>
          </a:p>
          <a:p>
            <a:r>
              <a:rPr lang="en-GB" sz="2000" dirty="0" smtClean="0"/>
              <a:t>Community Participation is worth 50 points (25% total score)</a:t>
            </a:r>
          </a:p>
          <a:p>
            <a:endParaRPr lang="en-GB" sz="2000" dirty="0" smtClean="0"/>
          </a:p>
          <a:p>
            <a:r>
              <a:rPr lang="en-GB" sz="2000" dirty="0" smtClean="0"/>
              <a:t>At </a:t>
            </a:r>
            <a:r>
              <a:rPr lang="en-GB" sz="2000" dirty="0"/>
              <a:t>the end of this exercise you should have a score out </a:t>
            </a:r>
            <a:r>
              <a:rPr lang="en-GB" sz="2000" dirty="0" smtClean="0"/>
              <a:t>of 200 </a:t>
            </a:r>
            <a:endParaRPr lang="en-GB" sz="2000" dirty="0"/>
          </a:p>
          <a:p>
            <a:r>
              <a:rPr lang="en-GB" sz="2000" dirty="0" smtClean="0"/>
              <a:t>To obtain your percentage, half your total score</a:t>
            </a:r>
            <a:endParaRPr lang="en-GB" sz="2000" dirty="0"/>
          </a:p>
          <a:p>
            <a:r>
              <a:rPr lang="en-GB" sz="2000" dirty="0" smtClean="0"/>
              <a:t>If </a:t>
            </a:r>
            <a:r>
              <a:rPr lang="en-GB" sz="2000" dirty="0"/>
              <a:t>you want to percentage sections B and </a:t>
            </a:r>
            <a:r>
              <a:rPr lang="en-GB" sz="2000" dirty="0" smtClean="0"/>
              <a:t>C, double </a:t>
            </a:r>
            <a:r>
              <a:rPr lang="en-GB" sz="2000" dirty="0"/>
              <a:t>the </a:t>
            </a:r>
            <a:r>
              <a:rPr lang="en-GB" sz="2000" dirty="0" smtClean="0"/>
              <a:t>score for that section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47679"/>
      </p:ext>
    </p:extLst>
  </p:cSld>
  <p:clrMapOvr>
    <a:masterClrMapping/>
  </p:clrMapOvr>
</p:sld>
</file>

<file path=ppt/theme/theme1.xml><?xml version="1.0" encoding="utf-8"?>
<a:theme xmlns:a="http://schemas.openxmlformats.org/drawingml/2006/main" name="RHS-Prresentation-1">
  <a:themeElements>
    <a:clrScheme name="Custom 12">
      <a:dk1>
        <a:srgbClr val="000000"/>
      </a:dk1>
      <a:lt1>
        <a:srgbClr val="FFFFFF"/>
      </a:lt1>
      <a:dk2>
        <a:srgbClr val="70256E"/>
      </a:dk2>
      <a:lt2>
        <a:srgbClr val="EEECE1"/>
      </a:lt2>
      <a:accent1>
        <a:srgbClr val="A84786"/>
      </a:accent1>
      <a:accent2>
        <a:srgbClr val="C5007B"/>
      </a:accent2>
      <a:accent3>
        <a:srgbClr val="FFFFFF"/>
      </a:accent3>
      <a:accent4>
        <a:srgbClr val="000000"/>
      </a:accent4>
      <a:accent5>
        <a:srgbClr val="BCC9AA"/>
      </a:accent5>
      <a:accent6>
        <a:srgbClr val="B2006F"/>
      </a:accent6>
      <a:hlink>
        <a:srgbClr val="0081C7"/>
      </a:hlink>
      <a:folHlink>
        <a:srgbClr val="EE7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ody Text 1">
        <a:dk1>
          <a:srgbClr val="000000"/>
        </a:dk1>
        <a:lt1>
          <a:srgbClr val="FFFFFF"/>
        </a:lt1>
        <a:dk2>
          <a:srgbClr val="00584A"/>
        </a:dk2>
        <a:lt2>
          <a:srgbClr val="EEECE1"/>
        </a:lt2>
        <a:accent1>
          <a:srgbClr val="739600"/>
        </a:accent1>
        <a:accent2>
          <a:srgbClr val="C5007B"/>
        </a:accent2>
        <a:accent3>
          <a:srgbClr val="FFFFFF"/>
        </a:accent3>
        <a:accent4>
          <a:srgbClr val="000000"/>
        </a:accent4>
        <a:accent5>
          <a:srgbClr val="BCC9AA"/>
        </a:accent5>
        <a:accent6>
          <a:srgbClr val="B2006F"/>
        </a:accent6>
        <a:hlink>
          <a:srgbClr val="0081C7"/>
        </a:hlink>
        <a:folHlink>
          <a:srgbClr val="EE7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RHS-Prresentation-1.pot</Template>
  <TotalTime>1116</TotalTime>
  <Words>581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RHS-Prresentation-1</vt:lpstr>
      <vt:lpstr>2016 Britain in Bloom Self-Assessment</vt:lpstr>
      <vt:lpstr>What is Self Assessment?</vt:lpstr>
      <vt:lpstr>Before we start</vt:lpstr>
      <vt:lpstr>(A) Horticultural Achievement </vt:lpstr>
      <vt:lpstr>(B) Environmental Responsibility </vt:lpstr>
      <vt:lpstr>(C) Community Participation</vt:lpstr>
      <vt:lpstr>Marking – Example Horticultural Achievement A1 mark only   A1 Impact is worth 20 marks. Please note that each section is judged across the entry  </vt:lpstr>
      <vt:lpstr>Marking – Example Environmental Responsibility B1 mark only   B1 Conservation and biodiversity is worth 10 marks. Please note that each section is judged across the entry  </vt:lpstr>
      <vt:lpstr>Self-assessment Activity Scoring</vt:lpstr>
      <vt:lpstr>Summary</vt:lpstr>
      <vt:lpstr>Any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charlie waterhouse</dc:creator>
  <cp:lastModifiedBy>rodge</cp:lastModifiedBy>
  <cp:revision>66</cp:revision>
  <dcterms:created xsi:type="dcterms:W3CDTF">2010-09-10T14:31:58Z</dcterms:created>
  <dcterms:modified xsi:type="dcterms:W3CDTF">2016-02-24T22:34:01Z</dcterms:modified>
</cp:coreProperties>
</file>